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5"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4" d="100"/>
          <a:sy n="9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2784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65426" y="1125617"/>
            <a:ext cx="7173397" cy="779026"/>
          </a:xfrm>
          <a:prstGeom prst="rect">
            <a:avLst/>
          </a:prstGeom>
          <a:noFill/>
          <a:ln/>
        </p:spPr>
        <p:txBody>
          <a:bodyPr wrap="none" rtlCol="0" anchor="t"/>
          <a:lstStyle/>
          <a:p>
            <a:pPr marL="0" indent="0">
              <a:lnSpc>
                <a:spcPts val="6135"/>
              </a:lnSpc>
              <a:buNone/>
            </a:pPr>
            <a:r>
              <a:rPr lang="en-US" sz="4908" b="1" dirty="0">
                <a:solidFill>
                  <a:srgbClr val="396AF1"/>
                </a:solidFill>
                <a:latin typeface="Barlow" pitchFamily="34" charset="0"/>
                <a:ea typeface="Barlow" pitchFamily="34" charset="-122"/>
                <a:cs typeface="Barlow" pitchFamily="34" charset="-120"/>
              </a:rPr>
              <a:t>Introduction to Databases</a:t>
            </a:r>
            <a:endParaRPr lang="en-US" sz="4908" dirty="0"/>
          </a:p>
        </p:txBody>
      </p:sp>
      <p:sp>
        <p:nvSpPr>
          <p:cNvPr id="6" name="Text 2"/>
          <p:cNvSpPr/>
          <p:nvPr/>
        </p:nvSpPr>
        <p:spPr>
          <a:xfrm>
            <a:off x="6265426" y="2216229"/>
            <a:ext cx="7585948" cy="2326958"/>
          </a:xfrm>
          <a:prstGeom prst="rect">
            <a:avLst/>
          </a:prstGeom>
          <a:noFill/>
          <a:ln/>
        </p:spPr>
        <p:txBody>
          <a:bodyPr wrap="square" rtlCol="0" anchor="t"/>
          <a:lstStyle/>
          <a:p>
            <a:pPr marL="0" indent="0">
              <a:lnSpc>
                <a:spcPts val="2618"/>
              </a:lnSpc>
              <a:buNone/>
            </a:pPr>
            <a:r>
              <a:rPr lang="en-US" sz="1636" dirty="0">
                <a:solidFill>
                  <a:srgbClr val="272525"/>
                </a:solidFill>
                <a:latin typeface="Montserrat" pitchFamily="34" charset="0"/>
                <a:ea typeface="Montserrat" pitchFamily="34" charset="-122"/>
                <a:cs typeface="Montserrat" pitchFamily="34" charset="-120"/>
              </a:rPr>
              <a:t>A database is a structured collection of data, typically stored and accessed electronically from a computer system. It is designed to efficiently manage, retrieve, and update data. Databases play a crucial role in storing and organizing information for various purposes, from scientific research to business operations. In the field of bioinformatics, databases are essential for storing biological data, such as DNA sequences, protein structures, and gene expressions.</a:t>
            </a:r>
            <a:endParaRPr lang="en-US" sz="1636" dirty="0"/>
          </a:p>
        </p:txBody>
      </p:sp>
      <p:sp>
        <p:nvSpPr>
          <p:cNvPr id="7" name="Text 3"/>
          <p:cNvSpPr/>
          <p:nvPr/>
        </p:nvSpPr>
        <p:spPr>
          <a:xfrm>
            <a:off x="6265426" y="4776907"/>
            <a:ext cx="7585948" cy="2326958"/>
          </a:xfrm>
          <a:prstGeom prst="rect">
            <a:avLst/>
          </a:prstGeom>
          <a:noFill/>
          <a:ln/>
        </p:spPr>
        <p:txBody>
          <a:bodyPr wrap="square" rtlCol="0" anchor="t"/>
          <a:lstStyle/>
          <a:p>
            <a:pPr marL="0" indent="0">
              <a:lnSpc>
                <a:spcPts val="2618"/>
              </a:lnSpc>
              <a:buNone/>
            </a:pPr>
            <a:r>
              <a:rPr lang="en-US" sz="1636" dirty="0">
                <a:solidFill>
                  <a:srgbClr val="272525"/>
                </a:solidFill>
                <a:latin typeface="Montserrat" pitchFamily="34" charset="0"/>
                <a:ea typeface="Montserrat" pitchFamily="34" charset="-122"/>
                <a:cs typeface="Montserrat" pitchFamily="34" charset="-120"/>
              </a:rPr>
              <a:t>These databases enable scientists and researchers to analyze, compare, and interpret biological information, leading to significant advancements in the understanding of genetics, diseases, and evolutionary patterns. Bioinformatics databases serve as valuable resources for geneticists, biologists, and healthcare professionals, supporting their research efforts to develop new treatments, diagnose diseases, and enhance agricultural practices.</a:t>
            </a:r>
            <a:endParaRPr lang="en-US" sz="1636"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219"/>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8232219"/>
          </a:xfrm>
          <a:prstGeom prst="rect">
            <a:avLst/>
          </a:prstGeom>
        </p:spPr>
      </p:pic>
      <p:sp>
        <p:nvSpPr>
          <p:cNvPr id="6" name="Text 2"/>
          <p:cNvSpPr/>
          <p:nvPr/>
        </p:nvSpPr>
        <p:spPr>
          <a:xfrm>
            <a:off x="1826300" y="603766"/>
            <a:ext cx="5488900" cy="686038"/>
          </a:xfrm>
          <a:prstGeom prst="rect">
            <a:avLst/>
          </a:prstGeom>
          <a:noFill/>
          <a:ln/>
        </p:spPr>
        <p:txBody>
          <a:bodyPr wrap="none" rtlCol="0" anchor="t"/>
          <a:lstStyle/>
          <a:p>
            <a:pPr marL="0" indent="0">
              <a:lnSpc>
                <a:spcPts val="5402"/>
              </a:lnSpc>
              <a:buNone/>
            </a:pPr>
            <a:r>
              <a:rPr lang="en-US" sz="4322" b="1" dirty="0">
                <a:solidFill>
                  <a:srgbClr val="396AF1"/>
                </a:solidFill>
                <a:latin typeface="Barlow" pitchFamily="34" charset="0"/>
                <a:ea typeface="Barlow" pitchFamily="34" charset="-122"/>
                <a:cs typeface="Barlow" pitchFamily="34" charset="-120"/>
              </a:rPr>
              <a:t>What is a database?</a:t>
            </a:r>
            <a:endParaRPr lang="en-US" sz="4322" dirty="0"/>
          </a:p>
        </p:txBody>
      </p:sp>
      <p:sp>
        <p:nvSpPr>
          <p:cNvPr id="7" name="Text 3"/>
          <p:cNvSpPr/>
          <p:nvPr/>
        </p:nvSpPr>
        <p:spPr>
          <a:xfrm>
            <a:off x="1826300" y="1619131"/>
            <a:ext cx="10977801" cy="1756172"/>
          </a:xfrm>
          <a:prstGeom prst="rect">
            <a:avLst/>
          </a:prstGeom>
          <a:noFill/>
          <a:ln/>
        </p:spPr>
        <p:txBody>
          <a:bodyPr wrap="square" rtlCol="0" anchor="t"/>
          <a:lstStyle/>
          <a:p>
            <a:pPr marL="0" indent="0">
              <a:lnSpc>
                <a:spcPts val="2766"/>
              </a:lnSpc>
              <a:buNone/>
            </a:pPr>
            <a:r>
              <a:rPr lang="en-US" sz="1729" dirty="0">
                <a:latin typeface="Montserrat" pitchFamily="34" charset="0"/>
                <a:ea typeface="Montserrat" pitchFamily="34" charset="-122"/>
                <a:cs typeface="Montserrat" pitchFamily="34" charset="-120"/>
              </a:rPr>
              <a:t>A database is a structured collection of data organized for easy access, management, and retrieval. It is designed to facilitate efficient data storage, retrieval, and manipulation. Databases can be as simple as a text file with a list of names or as complex as a large, multi-dimensional data warehouse. They play a crucial role in storing and managing vast amounts of information, providing a foundation for various applications and technologies.</a:t>
            </a:r>
            <a:endParaRPr lang="en-US" sz="1729" dirty="0"/>
          </a:p>
        </p:txBody>
      </p:sp>
      <p:sp>
        <p:nvSpPr>
          <p:cNvPr id="8" name="Text 4"/>
          <p:cNvSpPr/>
          <p:nvPr/>
        </p:nvSpPr>
        <p:spPr>
          <a:xfrm>
            <a:off x="1826300" y="4084756"/>
            <a:ext cx="10977801" cy="1404938"/>
          </a:xfrm>
          <a:prstGeom prst="rect">
            <a:avLst/>
          </a:prstGeom>
          <a:noFill/>
          <a:ln/>
        </p:spPr>
        <p:txBody>
          <a:bodyPr wrap="square" rtlCol="0" anchor="t"/>
          <a:lstStyle/>
          <a:p>
            <a:pPr marL="0" indent="0">
              <a:lnSpc>
                <a:spcPts val="2766"/>
              </a:lnSpc>
              <a:buNone/>
            </a:pPr>
            <a:r>
              <a:rPr lang="en-US" sz="1729" dirty="0">
                <a:latin typeface="Montserrat" pitchFamily="34" charset="0"/>
                <a:ea typeface="Montserrat" pitchFamily="34" charset="-122"/>
                <a:cs typeface="Montserrat" pitchFamily="34" charset="-120"/>
              </a:rPr>
              <a:t>Relational databases, NoSQL databases, and object-oriented databases are some common types. Relational databases use a structure that allows the identification of a real-world entity. NoSQL databases are flexible, scalable, and provide high performance for large datasets. Object-oriented databases are designed to work with object-oriented programming languages.</a:t>
            </a:r>
            <a:endParaRPr lang="en-US" sz="1729" dirty="0"/>
          </a:p>
        </p:txBody>
      </p:sp>
      <p:sp>
        <p:nvSpPr>
          <p:cNvPr id="9" name="Text 5"/>
          <p:cNvSpPr/>
          <p:nvPr/>
        </p:nvSpPr>
        <p:spPr>
          <a:xfrm>
            <a:off x="1826300" y="6226017"/>
            <a:ext cx="10977801" cy="702469"/>
          </a:xfrm>
          <a:prstGeom prst="rect">
            <a:avLst/>
          </a:prstGeom>
          <a:noFill/>
          <a:ln/>
        </p:spPr>
        <p:txBody>
          <a:bodyPr wrap="square" rtlCol="0" anchor="t"/>
          <a:lstStyle/>
          <a:p>
            <a:pPr marL="0" indent="0">
              <a:lnSpc>
                <a:spcPts val="2766"/>
              </a:lnSpc>
              <a:buNone/>
            </a:pPr>
            <a:r>
              <a:rPr lang="en-US" sz="1729" dirty="0">
                <a:latin typeface="Montserrat" pitchFamily="34" charset="0"/>
                <a:ea typeface="Montserrat" pitchFamily="34" charset="-122"/>
                <a:cs typeface="Montserrat" pitchFamily="34" charset="-120"/>
              </a:rPr>
              <a:t>Utilized in both personal and professional contexts, databases are integral to modern information systems and are essential for the storage and retrieval of vast amounts of data.</a:t>
            </a:r>
            <a:endParaRPr lang="en-US" sz="1729" dirty="0"/>
          </a:p>
        </p:txBody>
      </p:sp>
      <p:sp>
        <p:nvSpPr>
          <p:cNvPr id="10" name="Text 6"/>
          <p:cNvSpPr/>
          <p:nvPr/>
        </p:nvSpPr>
        <p:spPr>
          <a:xfrm>
            <a:off x="1826300" y="6223516"/>
            <a:ext cx="10977801" cy="1404938"/>
          </a:xfrm>
          <a:prstGeom prst="rect">
            <a:avLst/>
          </a:prstGeom>
          <a:noFill/>
          <a:ln/>
        </p:spPr>
        <p:txBody>
          <a:bodyPr wrap="square" rtlCol="0" anchor="t"/>
          <a:lstStyle/>
          <a:p>
            <a:pPr marL="0" indent="0">
              <a:lnSpc>
                <a:spcPts val="2766"/>
              </a:lnSpc>
              <a:buNone/>
            </a:pPr>
            <a:endParaRPr lang="en-US" sz="1729"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1760220" y="1123057"/>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Types of Databases</a:t>
            </a:r>
            <a:endParaRPr lang="en-US" sz="4374" dirty="0"/>
          </a:p>
        </p:txBody>
      </p:sp>
      <p:sp>
        <p:nvSpPr>
          <p:cNvPr id="7" name="Text 3"/>
          <p:cNvSpPr/>
          <p:nvPr/>
        </p:nvSpPr>
        <p:spPr>
          <a:xfrm>
            <a:off x="2115622" y="2940487"/>
            <a:ext cx="10754558"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Montserrat" pitchFamily="34" charset="0"/>
                <a:ea typeface="Montserrat" pitchFamily="34" charset="-122"/>
                <a:cs typeface="Montserrat" pitchFamily="34" charset="-120"/>
              </a:rPr>
              <a:t>Relational Databases:</a:t>
            </a:r>
            <a:r>
              <a:rPr lang="en-US" sz="1750" dirty="0">
                <a:solidFill>
                  <a:srgbClr val="272525"/>
                </a:solidFill>
                <a:latin typeface="Montserrat" pitchFamily="34" charset="0"/>
                <a:ea typeface="Montserrat" pitchFamily="34" charset="-122"/>
                <a:cs typeface="Montserrat" pitchFamily="34" charset="-120"/>
              </a:rPr>
              <a:t> These databases use a structure that allows the use of predefined tables to store and manage data. They are widely used in various applications and are known for their strong consistency and reliable performance.</a:t>
            </a:r>
            <a:endParaRPr lang="en-US" sz="1750" dirty="0"/>
          </a:p>
        </p:txBody>
      </p:sp>
      <p:sp>
        <p:nvSpPr>
          <p:cNvPr id="8" name="Text 4"/>
          <p:cNvSpPr/>
          <p:nvPr/>
        </p:nvSpPr>
        <p:spPr>
          <a:xfrm>
            <a:off x="2115622" y="4095512"/>
            <a:ext cx="10754558"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Montserrat" pitchFamily="34" charset="0"/>
                <a:ea typeface="Montserrat" pitchFamily="34" charset="-122"/>
                <a:cs typeface="Montserrat" pitchFamily="34" charset="-120"/>
              </a:rPr>
              <a:t>NoSQL Databases:</a:t>
            </a:r>
            <a:r>
              <a:rPr lang="en-US" sz="1750" dirty="0">
                <a:solidFill>
                  <a:srgbClr val="272525"/>
                </a:solidFill>
                <a:latin typeface="Montserrat" pitchFamily="34" charset="0"/>
                <a:ea typeface="Montserrat" pitchFamily="34" charset="-122"/>
                <a:cs typeface="Montserrat" pitchFamily="34" charset="-120"/>
              </a:rPr>
              <a:t> These databases are designed to handle large sets of unstructured data and can be used to build modern applications. They are flexible, scalable, and often used for real-time web applications.</a:t>
            </a:r>
            <a:endParaRPr lang="en-US" sz="1750" dirty="0"/>
          </a:p>
        </p:txBody>
      </p:sp>
      <p:sp>
        <p:nvSpPr>
          <p:cNvPr id="9" name="Text 5"/>
          <p:cNvSpPr/>
          <p:nvPr/>
        </p:nvSpPr>
        <p:spPr>
          <a:xfrm>
            <a:off x="2115622" y="5250537"/>
            <a:ext cx="10754558"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Montserrat" pitchFamily="34" charset="0"/>
                <a:ea typeface="Montserrat" pitchFamily="34" charset="-122"/>
                <a:cs typeface="Montserrat" pitchFamily="34" charset="-120"/>
              </a:rPr>
              <a:t>Graph Databases:</a:t>
            </a:r>
            <a:r>
              <a:rPr lang="en-US" sz="1750" dirty="0">
                <a:solidFill>
                  <a:srgbClr val="272525"/>
                </a:solidFill>
                <a:latin typeface="Montserrat" pitchFamily="34" charset="0"/>
                <a:ea typeface="Montserrat" pitchFamily="34" charset="-122"/>
                <a:cs typeface="Montserrat" pitchFamily="34" charset="-120"/>
              </a:rPr>
              <a:t> This type of database is used to store data points and the relationships between them. They are particularly useful for data that involves many connections, such as social networks and recommendation systems.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476732"/>
            <a:ext cx="7477601" cy="1388745"/>
          </a:xfrm>
          <a:prstGeom prst="rect">
            <a:avLst/>
          </a:prstGeom>
          <a:noFill/>
          <a:ln/>
        </p:spPr>
        <p:txBody>
          <a:bodyPr wrap="squar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Bioinformatics Database Introduction</a:t>
            </a:r>
            <a:endParaRPr lang="en-US" sz="4374" dirty="0"/>
          </a:p>
        </p:txBody>
      </p:sp>
      <p:sp>
        <p:nvSpPr>
          <p:cNvPr id="6" name="Text 2"/>
          <p:cNvSpPr/>
          <p:nvPr/>
        </p:nvSpPr>
        <p:spPr>
          <a:xfrm>
            <a:off x="833199" y="3198733"/>
            <a:ext cx="7477601" cy="355401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In the realm of bioinformatics, databases play a critical role in organizing and storing vast amounts of biological data. These databases are specifically designed to handle biological information, such as nucleotide and protein sequences, macromolecular structures, and functional genomics data. </a:t>
            </a:r>
          </a:p>
          <a:p>
            <a:pPr marL="0" indent="0">
              <a:lnSpc>
                <a:spcPts val="2799"/>
              </a:lnSpc>
              <a:buNone/>
            </a:pPr>
            <a:endParaRPr lang="en-US" sz="1750" dirty="0">
              <a:solidFill>
                <a:srgbClr val="272525"/>
              </a:solidFill>
              <a:latin typeface="Montserrat" pitchFamily="34" charset="0"/>
              <a:ea typeface="Montserrat" pitchFamily="34" charset="-122"/>
              <a:cs typeface="Montserrat" pitchFamily="34" charset="-120"/>
            </a:endParaRPr>
          </a:p>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They serve as invaluable resources for researchers, allowing for efficient data retrieval, analysis, and interpretation. Furthermore, bioinformatics databases are essential for the development and validation of computational methodologies, algorithms, and tools used in biological research.</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129909" y="570309"/>
            <a:ext cx="8811220" cy="648057"/>
          </a:xfrm>
          <a:prstGeom prst="rect">
            <a:avLst/>
          </a:prstGeom>
          <a:noFill/>
          <a:ln/>
        </p:spPr>
        <p:txBody>
          <a:bodyPr wrap="none" rtlCol="0" anchor="t"/>
          <a:lstStyle/>
          <a:p>
            <a:pPr marL="0" indent="0">
              <a:lnSpc>
                <a:spcPts val="5104"/>
              </a:lnSpc>
              <a:buNone/>
            </a:pPr>
            <a:r>
              <a:rPr lang="en-US" sz="4083" b="1" dirty="0">
                <a:solidFill>
                  <a:srgbClr val="396AF1"/>
                </a:solidFill>
                <a:latin typeface="Barlow" pitchFamily="34" charset="0"/>
                <a:ea typeface="Barlow" pitchFamily="34" charset="-122"/>
                <a:cs typeface="Barlow" pitchFamily="34" charset="-120"/>
              </a:rPr>
              <a:t>Examples of bioinformatics databases</a:t>
            </a:r>
            <a:endParaRPr lang="en-US" sz="4083" dirty="0"/>
          </a:p>
        </p:txBody>
      </p:sp>
      <p:pic>
        <p:nvPicPr>
          <p:cNvPr id="5" name="Image 1" descr="preencoded.png"/>
          <p:cNvPicPr>
            <a:picLocks noChangeAspect="1"/>
          </p:cNvPicPr>
          <p:nvPr/>
        </p:nvPicPr>
        <p:blipFill>
          <a:blip r:embed="rId4"/>
          <a:stretch>
            <a:fillRect/>
          </a:stretch>
        </p:blipFill>
        <p:spPr>
          <a:xfrm>
            <a:off x="2129909" y="1633180"/>
            <a:ext cx="3249335" cy="2008227"/>
          </a:xfrm>
          <a:prstGeom prst="rect">
            <a:avLst/>
          </a:prstGeom>
        </p:spPr>
      </p:pic>
      <p:sp>
        <p:nvSpPr>
          <p:cNvPr id="6" name="Text 2"/>
          <p:cNvSpPr/>
          <p:nvPr/>
        </p:nvSpPr>
        <p:spPr>
          <a:xfrm>
            <a:off x="2129909" y="3900607"/>
            <a:ext cx="2592586" cy="324088"/>
          </a:xfrm>
          <a:prstGeom prst="rect">
            <a:avLst/>
          </a:prstGeom>
          <a:noFill/>
          <a:ln/>
        </p:spPr>
        <p:txBody>
          <a:bodyPr wrap="none" rtlCol="0" anchor="t"/>
          <a:lstStyle/>
          <a:p>
            <a:pPr marL="0" indent="0" algn="l">
              <a:lnSpc>
                <a:spcPts val="2552"/>
              </a:lnSpc>
              <a:buNone/>
            </a:pPr>
            <a:r>
              <a:rPr lang="en-US" sz="2041" b="1" dirty="0">
                <a:solidFill>
                  <a:srgbClr val="396AF1"/>
                </a:solidFill>
                <a:latin typeface="Barlow" pitchFamily="34" charset="0"/>
                <a:ea typeface="Barlow" pitchFamily="34" charset="-122"/>
                <a:cs typeface="Barlow" pitchFamily="34" charset="-120"/>
              </a:rPr>
              <a:t>Genomic Databases</a:t>
            </a:r>
            <a:endParaRPr lang="en-US" sz="2041" dirty="0"/>
          </a:p>
        </p:txBody>
      </p:sp>
      <p:sp>
        <p:nvSpPr>
          <p:cNvPr id="7" name="Text 3"/>
          <p:cNvSpPr/>
          <p:nvPr/>
        </p:nvSpPr>
        <p:spPr>
          <a:xfrm>
            <a:off x="2129909" y="4349115"/>
            <a:ext cx="3249335" cy="2986445"/>
          </a:xfrm>
          <a:prstGeom prst="rect">
            <a:avLst/>
          </a:prstGeom>
          <a:noFill/>
          <a:ln/>
        </p:spPr>
        <p:txBody>
          <a:bodyPr wrap="square" rtlCol="0" anchor="t"/>
          <a:lstStyle/>
          <a:p>
            <a:pPr marL="0" indent="0" algn="l">
              <a:lnSpc>
                <a:spcPts val="2613"/>
              </a:lnSpc>
              <a:buNone/>
            </a:pPr>
            <a:r>
              <a:rPr lang="en-US" sz="1633" dirty="0">
                <a:solidFill>
                  <a:srgbClr val="272525"/>
                </a:solidFill>
                <a:latin typeface="Montserrat" pitchFamily="34" charset="0"/>
                <a:ea typeface="Montserrat" pitchFamily="34" charset="-122"/>
                <a:cs typeface="Montserrat" pitchFamily="34" charset="-120"/>
              </a:rPr>
              <a:t>Genomic databases house vast amounts of genetic information, including DNA sequences, gene annotations, and genetic variations. They are essential for researchers studying genomes, gene expression, and genetic diseases.</a:t>
            </a:r>
            <a:endParaRPr lang="en-US" sz="1633" dirty="0"/>
          </a:p>
        </p:txBody>
      </p:sp>
      <p:pic>
        <p:nvPicPr>
          <p:cNvPr id="8" name="Image 2" descr="preencoded.png"/>
          <p:cNvPicPr>
            <a:picLocks noChangeAspect="1"/>
          </p:cNvPicPr>
          <p:nvPr/>
        </p:nvPicPr>
        <p:blipFill>
          <a:blip r:embed="rId5"/>
          <a:stretch>
            <a:fillRect/>
          </a:stretch>
        </p:blipFill>
        <p:spPr>
          <a:xfrm>
            <a:off x="5690354" y="1633180"/>
            <a:ext cx="3249454" cy="2008227"/>
          </a:xfrm>
          <a:prstGeom prst="rect">
            <a:avLst/>
          </a:prstGeom>
        </p:spPr>
      </p:pic>
      <p:sp>
        <p:nvSpPr>
          <p:cNvPr id="9" name="Text 4"/>
          <p:cNvSpPr/>
          <p:nvPr/>
        </p:nvSpPr>
        <p:spPr>
          <a:xfrm>
            <a:off x="5690354" y="3900607"/>
            <a:ext cx="3249454" cy="648176"/>
          </a:xfrm>
          <a:prstGeom prst="rect">
            <a:avLst/>
          </a:prstGeom>
          <a:noFill/>
          <a:ln/>
        </p:spPr>
        <p:txBody>
          <a:bodyPr wrap="square" rtlCol="0" anchor="t"/>
          <a:lstStyle/>
          <a:p>
            <a:pPr marL="0" indent="0" algn="l">
              <a:lnSpc>
                <a:spcPts val="2552"/>
              </a:lnSpc>
              <a:buNone/>
            </a:pPr>
            <a:r>
              <a:rPr lang="en-US" sz="2041" b="1" dirty="0">
                <a:solidFill>
                  <a:srgbClr val="396AF1"/>
                </a:solidFill>
                <a:latin typeface="Barlow" pitchFamily="34" charset="0"/>
                <a:ea typeface="Barlow" pitchFamily="34" charset="-122"/>
                <a:cs typeface="Barlow" pitchFamily="34" charset="-120"/>
              </a:rPr>
              <a:t>Protein Structure Databases</a:t>
            </a:r>
            <a:endParaRPr lang="en-US" sz="2041" dirty="0"/>
          </a:p>
        </p:txBody>
      </p:sp>
      <p:sp>
        <p:nvSpPr>
          <p:cNvPr id="10" name="Text 5"/>
          <p:cNvSpPr/>
          <p:nvPr/>
        </p:nvSpPr>
        <p:spPr>
          <a:xfrm>
            <a:off x="5690354" y="4673203"/>
            <a:ext cx="3249454" cy="2986445"/>
          </a:xfrm>
          <a:prstGeom prst="rect">
            <a:avLst/>
          </a:prstGeom>
          <a:noFill/>
          <a:ln/>
        </p:spPr>
        <p:txBody>
          <a:bodyPr wrap="square" rtlCol="0" anchor="t"/>
          <a:lstStyle/>
          <a:p>
            <a:pPr marL="0" indent="0" algn="l">
              <a:lnSpc>
                <a:spcPts val="2613"/>
              </a:lnSpc>
              <a:buNone/>
            </a:pPr>
            <a:r>
              <a:rPr lang="en-US" sz="1633" dirty="0">
                <a:solidFill>
                  <a:srgbClr val="272525"/>
                </a:solidFill>
                <a:latin typeface="Montserrat" pitchFamily="34" charset="0"/>
                <a:ea typeface="Montserrat" pitchFamily="34" charset="-122"/>
                <a:cs typeface="Montserrat" pitchFamily="34" charset="-120"/>
              </a:rPr>
              <a:t>Protein structure databases provide detailed information on the 3D structures of proteins, offering insights into their functions, interactions, and potential drug targets. They play a crucial role in drug discovery and structural biology research.</a:t>
            </a:r>
            <a:endParaRPr lang="en-US" sz="1633" dirty="0"/>
          </a:p>
        </p:txBody>
      </p:sp>
      <p:pic>
        <p:nvPicPr>
          <p:cNvPr id="11" name="Image 3" descr="preencoded.png"/>
          <p:cNvPicPr>
            <a:picLocks noChangeAspect="1"/>
          </p:cNvPicPr>
          <p:nvPr/>
        </p:nvPicPr>
        <p:blipFill>
          <a:blip r:embed="rId6"/>
          <a:stretch>
            <a:fillRect/>
          </a:stretch>
        </p:blipFill>
        <p:spPr>
          <a:xfrm>
            <a:off x="9250918" y="1633180"/>
            <a:ext cx="3249454" cy="2008227"/>
          </a:xfrm>
          <a:prstGeom prst="rect">
            <a:avLst/>
          </a:prstGeom>
        </p:spPr>
      </p:pic>
      <p:sp>
        <p:nvSpPr>
          <p:cNvPr id="12" name="Text 6"/>
          <p:cNvSpPr/>
          <p:nvPr/>
        </p:nvSpPr>
        <p:spPr>
          <a:xfrm>
            <a:off x="9250918" y="3900607"/>
            <a:ext cx="3249454" cy="648176"/>
          </a:xfrm>
          <a:prstGeom prst="rect">
            <a:avLst/>
          </a:prstGeom>
          <a:noFill/>
          <a:ln/>
        </p:spPr>
        <p:txBody>
          <a:bodyPr wrap="square" rtlCol="0" anchor="t"/>
          <a:lstStyle/>
          <a:p>
            <a:pPr marL="0" indent="0" algn="l">
              <a:lnSpc>
                <a:spcPts val="2552"/>
              </a:lnSpc>
              <a:buNone/>
            </a:pPr>
            <a:r>
              <a:rPr lang="en-US" sz="2041" b="1" dirty="0">
                <a:solidFill>
                  <a:srgbClr val="396AF1"/>
                </a:solidFill>
                <a:latin typeface="Barlow" pitchFamily="34" charset="0"/>
                <a:ea typeface="Barlow" pitchFamily="34" charset="-122"/>
                <a:cs typeface="Barlow" pitchFamily="34" charset="-120"/>
              </a:rPr>
              <a:t>Biomedical Literature Databases</a:t>
            </a:r>
            <a:endParaRPr lang="en-US" sz="2041" dirty="0"/>
          </a:p>
        </p:txBody>
      </p:sp>
      <p:sp>
        <p:nvSpPr>
          <p:cNvPr id="13" name="Text 7"/>
          <p:cNvSpPr/>
          <p:nvPr/>
        </p:nvSpPr>
        <p:spPr>
          <a:xfrm>
            <a:off x="9250918" y="4673203"/>
            <a:ext cx="3249454" cy="2986445"/>
          </a:xfrm>
          <a:prstGeom prst="rect">
            <a:avLst/>
          </a:prstGeom>
          <a:noFill/>
          <a:ln/>
        </p:spPr>
        <p:txBody>
          <a:bodyPr wrap="square" rtlCol="0" anchor="t"/>
          <a:lstStyle/>
          <a:p>
            <a:pPr marL="0" indent="0" algn="l">
              <a:lnSpc>
                <a:spcPts val="2613"/>
              </a:lnSpc>
              <a:buNone/>
            </a:pPr>
            <a:r>
              <a:rPr lang="en-US" sz="1633" dirty="0">
                <a:solidFill>
                  <a:srgbClr val="272525"/>
                </a:solidFill>
                <a:latin typeface="Montserrat" pitchFamily="34" charset="0"/>
                <a:ea typeface="Montserrat" pitchFamily="34" charset="-122"/>
                <a:cs typeface="Montserrat" pitchFamily="34" charset="-120"/>
              </a:rPr>
              <a:t>Biomedical literature databases aggregate peer-reviewed research articles, abstracts, and citations, facilitating access to valuable scientific knowledge for researchers, healthcare professionals, and policymakers.</a:t>
            </a:r>
            <a:endParaRPr lang="en-US" sz="1633"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894171" y="486251"/>
            <a:ext cx="7911584" cy="552569"/>
          </a:xfrm>
          <a:prstGeom prst="rect">
            <a:avLst/>
          </a:prstGeom>
          <a:noFill/>
          <a:ln/>
        </p:spPr>
        <p:txBody>
          <a:bodyPr wrap="none" rtlCol="0" anchor="t"/>
          <a:lstStyle/>
          <a:p>
            <a:pPr marL="0" indent="0">
              <a:lnSpc>
                <a:spcPts val="4351"/>
              </a:lnSpc>
              <a:buNone/>
            </a:pPr>
            <a:r>
              <a:rPr lang="en-US" sz="3481" b="1" dirty="0">
                <a:solidFill>
                  <a:srgbClr val="396AF1"/>
                </a:solidFill>
                <a:latin typeface="Barlow" pitchFamily="34" charset="0"/>
                <a:ea typeface="Barlow" pitchFamily="34" charset="-122"/>
                <a:cs typeface="Barlow" pitchFamily="34" charset="-120"/>
              </a:rPr>
              <a:t>Importance of Bioinformatics Databases</a:t>
            </a:r>
            <a:endParaRPr lang="en-US" sz="3481" dirty="0"/>
          </a:p>
        </p:txBody>
      </p:sp>
      <p:sp>
        <p:nvSpPr>
          <p:cNvPr id="5" name="Text 2"/>
          <p:cNvSpPr/>
          <p:nvPr/>
        </p:nvSpPr>
        <p:spPr>
          <a:xfrm>
            <a:off x="1796891" y="1289566"/>
            <a:ext cx="1886903" cy="552688"/>
          </a:xfrm>
          <a:prstGeom prst="rect">
            <a:avLst/>
          </a:prstGeom>
          <a:noFill/>
          <a:ln/>
        </p:spPr>
        <p:txBody>
          <a:bodyPr wrap="square" rtlCol="0" anchor="t"/>
          <a:lstStyle/>
          <a:p>
            <a:pPr marL="0" indent="0">
              <a:lnSpc>
                <a:spcPts val="2176"/>
              </a:lnSpc>
              <a:buNone/>
            </a:pPr>
            <a:r>
              <a:rPr lang="en-US" sz="1741" b="1" dirty="0">
                <a:solidFill>
                  <a:srgbClr val="396AF1"/>
                </a:solidFill>
                <a:latin typeface="Barlow" pitchFamily="34" charset="0"/>
                <a:ea typeface="Barlow" pitchFamily="34" charset="-122"/>
                <a:cs typeface="Barlow" pitchFamily="34" charset="-120"/>
              </a:rPr>
              <a:t>Data Organization and Storage</a:t>
            </a:r>
            <a:endParaRPr lang="en-US" sz="1741" dirty="0"/>
          </a:p>
        </p:txBody>
      </p:sp>
      <p:sp>
        <p:nvSpPr>
          <p:cNvPr id="6" name="Text 3"/>
          <p:cNvSpPr/>
          <p:nvPr/>
        </p:nvSpPr>
        <p:spPr>
          <a:xfrm>
            <a:off x="1796891" y="2210276"/>
            <a:ext cx="2775109" cy="5374958"/>
          </a:xfrm>
          <a:prstGeom prst="rect">
            <a:avLst/>
          </a:prstGeom>
          <a:noFill/>
          <a:ln/>
        </p:spPr>
        <p:txBody>
          <a:bodyPr wrap="square" rtlCol="0" anchor="t"/>
          <a:lstStyle/>
          <a:p>
            <a:pPr marL="0" indent="0">
              <a:lnSpc>
                <a:spcPts val="2228"/>
              </a:lnSpc>
              <a:buNone/>
            </a:pPr>
            <a:r>
              <a:rPr lang="en-US" sz="1392" dirty="0">
                <a:solidFill>
                  <a:srgbClr val="272525"/>
                </a:solidFill>
                <a:latin typeface="Montserrat" pitchFamily="34" charset="0"/>
                <a:ea typeface="Montserrat" pitchFamily="34" charset="-122"/>
                <a:cs typeface="Montserrat" pitchFamily="34" charset="-120"/>
              </a:rPr>
              <a:t>Bioinformatics databases play a crucial role in organizing and storing vast amounts of biological data, including DNA sequences, protein structures, and genetic variations. This centralized storage allows researchers to access, retrieve, and analyze the data efficiently, contributing to the advancement of biological science.</a:t>
            </a:r>
            <a:endParaRPr lang="en-US" sz="1392" dirty="0"/>
          </a:p>
        </p:txBody>
      </p:sp>
      <p:sp>
        <p:nvSpPr>
          <p:cNvPr id="7" name="Text 4"/>
          <p:cNvSpPr/>
          <p:nvPr/>
        </p:nvSpPr>
        <p:spPr>
          <a:xfrm>
            <a:off x="4694078" y="1480780"/>
            <a:ext cx="1886903" cy="552688"/>
          </a:xfrm>
          <a:prstGeom prst="rect">
            <a:avLst/>
          </a:prstGeom>
          <a:noFill/>
          <a:ln/>
        </p:spPr>
        <p:txBody>
          <a:bodyPr wrap="square" rtlCol="0" anchor="t"/>
          <a:lstStyle/>
          <a:p>
            <a:pPr marL="0" indent="0">
              <a:lnSpc>
                <a:spcPts val="2176"/>
              </a:lnSpc>
              <a:buNone/>
            </a:pPr>
            <a:r>
              <a:rPr lang="en-US" sz="1741" b="1" dirty="0">
                <a:solidFill>
                  <a:srgbClr val="396AF1"/>
                </a:solidFill>
                <a:latin typeface="Barlow" pitchFamily="34" charset="0"/>
                <a:ea typeface="Barlow" pitchFamily="34" charset="-122"/>
                <a:cs typeface="Barlow" pitchFamily="34" charset="-120"/>
              </a:rPr>
              <a:t>Integration of Multi-Omics Data</a:t>
            </a:r>
            <a:endParaRPr lang="en-US" sz="1741" dirty="0"/>
          </a:p>
        </p:txBody>
      </p:sp>
      <p:sp>
        <p:nvSpPr>
          <p:cNvPr id="8" name="Text 5"/>
          <p:cNvSpPr/>
          <p:nvPr/>
        </p:nvSpPr>
        <p:spPr>
          <a:xfrm>
            <a:off x="4694078" y="2210276"/>
            <a:ext cx="2775109" cy="5374958"/>
          </a:xfrm>
          <a:prstGeom prst="rect">
            <a:avLst/>
          </a:prstGeom>
          <a:noFill/>
          <a:ln/>
        </p:spPr>
        <p:txBody>
          <a:bodyPr wrap="square" rtlCol="0" anchor="t"/>
          <a:lstStyle/>
          <a:p>
            <a:pPr marL="0" indent="0">
              <a:lnSpc>
                <a:spcPts val="2228"/>
              </a:lnSpc>
              <a:buNone/>
            </a:pPr>
            <a:r>
              <a:rPr lang="en-US" sz="1392" dirty="0">
                <a:solidFill>
                  <a:srgbClr val="272525"/>
                </a:solidFill>
                <a:latin typeface="Montserrat" pitchFamily="34" charset="0"/>
                <a:ea typeface="Montserrat" pitchFamily="34" charset="-122"/>
                <a:cs typeface="Montserrat" pitchFamily="34" charset="-120"/>
              </a:rPr>
              <a:t>These databases facilitate the integration of multi-omics data, such as genomics, transcriptomics, and proteomics, enabling comprehensive analyses and insights into complex biological processes and disease mechanisms. This integrated approach is essential for understanding the intricate relationships within biological systems.</a:t>
            </a:r>
            <a:endParaRPr lang="en-US" sz="1392" dirty="0"/>
          </a:p>
        </p:txBody>
      </p:sp>
      <p:sp>
        <p:nvSpPr>
          <p:cNvPr id="9" name="Text 6"/>
          <p:cNvSpPr/>
          <p:nvPr/>
        </p:nvSpPr>
        <p:spPr>
          <a:xfrm>
            <a:off x="7546181" y="1480780"/>
            <a:ext cx="1886903" cy="829032"/>
          </a:xfrm>
          <a:prstGeom prst="rect">
            <a:avLst/>
          </a:prstGeom>
          <a:noFill/>
          <a:ln/>
        </p:spPr>
        <p:txBody>
          <a:bodyPr wrap="square" rtlCol="0" anchor="t"/>
          <a:lstStyle/>
          <a:p>
            <a:pPr marL="0" indent="0">
              <a:lnSpc>
                <a:spcPts val="2176"/>
              </a:lnSpc>
              <a:buNone/>
            </a:pPr>
            <a:r>
              <a:rPr lang="en-US" sz="1741" b="1" dirty="0">
                <a:solidFill>
                  <a:srgbClr val="396AF1"/>
                </a:solidFill>
                <a:latin typeface="Barlow" pitchFamily="34" charset="0"/>
                <a:ea typeface="Barlow" pitchFamily="34" charset="-122"/>
                <a:cs typeface="Barlow" pitchFamily="34" charset="-120"/>
              </a:rPr>
              <a:t>Support for Computational Tools</a:t>
            </a:r>
            <a:endParaRPr lang="en-US" sz="1741" dirty="0"/>
          </a:p>
        </p:txBody>
      </p:sp>
      <p:sp>
        <p:nvSpPr>
          <p:cNvPr id="10" name="Text 7"/>
          <p:cNvSpPr/>
          <p:nvPr/>
        </p:nvSpPr>
        <p:spPr>
          <a:xfrm>
            <a:off x="7546181" y="2486620"/>
            <a:ext cx="2689463" cy="5092065"/>
          </a:xfrm>
          <a:prstGeom prst="rect">
            <a:avLst/>
          </a:prstGeom>
          <a:noFill/>
          <a:ln/>
        </p:spPr>
        <p:txBody>
          <a:bodyPr wrap="square" rtlCol="0" anchor="t"/>
          <a:lstStyle/>
          <a:p>
            <a:pPr marL="0" indent="0">
              <a:lnSpc>
                <a:spcPts val="2228"/>
              </a:lnSpc>
              <a:buNone/>
            </a:pPr>
            <a:r>
              <a:rPr lang="en-US" sz="1392" dirty="0">
                <a:solidFill>
                  <a:srgbClr val="272525"/>
                </a:solidFill>
                <a:latin typeface="Montserrat" pitchFamily="34" charset="0"/>
                <a:ea typeface="Montserrat" pitchFamily="34" charset="-122"/>
                <a:cs typeface="Montserrat" pitchFamily="34" charset="-120"/>
              </a:rPr>
              <a:t>Bioinformatics databases provide a platform for the development and utilization of computational tools and algorithms for data analysis, visualization, and modeling. This support fosters innovation in bioinformatics research and contributes to the development of advanced analytical methods.</a:t>
            </a:r>
            <a:endParaRPr lang="en-US" sz="1392" dirty="0"/>
          </a:p>
        </p:txBody>
      </p:sp>
      <p:sp>
        <p:nvSpPr>
          <p:cNvPr id="11" name="Text 8"/>
          <p:cNvSpPr/>
          <p:nvPr/>
        </p:nvSpPr>
        <p:spPr>
          <a:xfrm>
            <a:off x="10775275" y="1480780"/>
            <a:ext cx="1886903" cy="1105376"/>
          </a:xfrm>
          <a:prstGeom prst="rect">
            <a:avLst/>
          </a:prstGeom>
          <a:noFill/>
          <a:ln/>
        </p:spPr>
        <p:txBody>
          <a:bodyPr wrap="square" rtlCol="0" anchor="t"/>
          <a:lstStyle/>
          <a:p>
            <a:pPr marL="0" indent="0">
              <a:lnSpc>
                <a:spcPts val="2176"/>
              </a:lnSpc>
              <a:buNone/>
            </a:pPr>
            <a:r>
              <a:rPr lang="en-US" sz="1741" b="1" dirty="0">
                <a:solidFill>
                  <a:srgbClr val="396AF1"/>
                </a:solidFill>
                <a:latin typeface="Barlow" pitchFamily="34" charset="0"/>
                <a:ea typeface="Barlow" pitchFamily="34" charset="-122"/>
                <a:cs typeface="Barlow" pitchFamily="34" charset="-120"/>
              </a:rPr>
              <a:t>Community Collaboration and Knowledge Sharing</a:t>
            </a:r>
            <a:endParaRPr lang="en-US" sz="1741" dirty="0"/>
          </a:p>
        </p:txBody>
      </p:sp>
      <p:sp>
        <p:nvSpPr>
          <p:cNvPr id="12" name="Text 9"/>
          <p:cNvSpPr/>
          <p:nvPr/>
        </p:nvSpPr>
        <p:spPr>
          <a:xfrm>
            <a:off x="10775275" y="2762964"/>
            <a:ext cx="2689463" cy="4809173"/>
          </a:xfrm>
          <a:prstGeom prst="rect">
            <a:avLst/>
          </a:prstGeom>
          <a:noFill/>
          <a:ln/>
        </p:spPr>
        <p:txBody>
          <a:bodyPr wrap="square" rtlCol="0" anchor="t"/>
          <a:lstStyle/>
          <a:p>
            <a:pPr marL="0" indent="0">
              <a:lnSpc>
                <a:spcPts val="2228"/>
              </a:lnSpc>
              <a:buNone/>
            </a:pPr>
            <a:r>
              <a:rPr lang="en-US" sz="1392" dirty="0">
                <a:solidFill>
                  <a:srgbClr val="272525"/>
                </a:solidFill>
                <a:latin typeface="Montserrat" pitchFamily="34" charset="0"/>
                <a:ea typeface="Montserrat" pitchFamily="34" charset="-122"/>
                <a:cs typeface="Montserrat" pitchFamily="34" charset="-120"/>
              </a:rPr>
              <a:t>These databases promote collaboration among researchers and scientists by providing a common platform to share data, findings, and analytical methods. This collaborative environment accelerates the pace of scientific discovery and fosters a culture of knowledge sharing and transparency.</a:t>
            </a:r>
            <a:endParaRPr lang="en-US" sz="1392"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1000"/>
                                        <p:tgtEl>
                                          <p:spTgt spid="12"/>
                                        </p:tgtEl>
                                      </p:cBhvr>
                                    </p:animEffect>
                                    <p:anim calcmode="lin" valueType="num">
                                      <p:cBhvr>
                                        <p:cTn id="49" dur="1000" fill="hold"/>
                                        <p:tgtEl>
                                          <p:spTgt spid="12"/>
                                        </p:tgtEl>
                                        <p:attrNameLst>
                                          <p:attrName>ppt_x</p:attrName>
                                        </p:attrNameLst>
                                      </p:cBhvr>
                                      <p:tavLst>
                                        <p:tav tm="0">
                                          <p:val>
                                            <p:strVal val="#ppt_x"/>
                                          </p:val>
                                        </p:tav>
                                        <p:tav tm="100000">
                                          <p:val>
                                            <p:strVal val="#ppt_x"/>
                                          </p:val>
                                        </p:tav>
                                      </p:tavLst>
                                    </p:anim>
                                    <p:anim calcmode="lin" valueType="num">
                                      <p:cBhvr>
                                        <p:cTn id="5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437686" y="536496"/>
            <a:ext cx="7359610" cy="609719"/>
          </a:xfrm>
          <a:prstGeom prst="rect">
            <a:avLst/>
          </a:prstGeom>
          <a:noFill/>
          <a:ln/>
        </p:spPr>
        <p:txBody>
          <a:bodyPr wrap="none" rtlCol="0" anchor="t"/>
          <a:lstStyle/>
          <a:p>
            <a:pPr marL="0" indent="0">
              <a:lnSpc>
                <a:spcPts val="4801"/>
              </a:lnSpc>
              <a:buNone/>
            </a:pPr>
            <a:r>
              <a:rPr lang="en-US" sz="3841" b="1" dirty="0">
                <a:solidFill>
                  <a:srgbClr val="396AF1"/>
                </a:solidFill>
                <a:latin typeface="Barlow" pitchFamily="34" charset="0"/>
                <a:ea typeface="Barlow" pitchFamily="34" charset="-122"/>
                <a:cs typeface="Barlow" pitchFamily="34" charset="-120"/>
              </a:rPr>
              <a:t>Facilitating Research and Analysis</a:t>
            </a:r>
            <a:endParaRPr lang="en-US" sz="3841" dirty="0"/>
          </a:p>
        </p:txBody>
      </p:sp>
      <p:sp>
        <p:nvSpPr>
          <p:cNvPr id="5" name="Shape 2"/>
          <p:cNvSpPr/>
          <p:nvPr/>
        </p:nvSpPr>
        <p:spPr>
          <a:xfrm>
            <a:off x="2437686" y="1737598"/>
            <a:ext cx="341352" cy="341352"/>
          </a:xfrm>
          <a:prstGeom prst="roundRect">
            <a:avLst>
              <a:gd name="adj" fmla="val 34293"/>
            </a:avLst>
          </a:prstGeom>
          <a:solidFill>
            <a:srgbClr val="EEEFF5"/>
          </a:solidFill>
          <a:ln/>
        </p:spPr>
      </p:sp>
      <p:sp>
        <p:nvSpPr>
          <p:cNvPr id="6" name="Text 3"/>
          <p:cNvSpPr/>
          <p:nvPr/>
        </p:nvSpPr>
        <p:spPr>
          <a:xfrm>
            <a:off x="2974062" y="1755815"/>
            <a:ext cx="2438757" cy="304800"/>
          </a:xfrm>
          <a:prstGeom prst="rect">
            <a:avLst/>
          </a:prstGeom>
          <a:noFill/>
          <a:ln/>
        </p:spPr>
        <p:txBody>
          <a:bodyPr wrap="none" rtlCol="0" anchor="t"/>
          <a:lstStyle/>
          <a:p>
            <a:pPr marL="0" indent="0">
              <a:lnSpc>
                <a:spcPts val="2400"/>
              </a:lnSpc>
              <a:buNone/>
            </a:pPr>
            <a:r>
              <a:rPr lang="en-US" sz="1920" b="1" dirty="0">
                <a:solidFill>
                  <a:srgbClr val="396AF1"/>
                </a:solidFill>
                <a:latin typeface="Barlow" pitchFamily="34" charset="0"/>
                <a:ea typeface="Barlow" pitchFamily="34" charset="-122"/>
                <a:cs typeface="Barlow" pitchFamily="34" charset="-120"/>
              </a:rPr>
              <a:t>Data Organization</a:t>
            </a:r>
            <a:endParaRPr lang="en-US" sz="1920" dirty="0"/>
          </a:p>
        </p:txBody>
      </p:sp>
      <p:sp>
        <p:nvSpPr>
          <p:cNvPr id="7" name="Text 4"/>
          <p:cNvSpPr/>
          <p:nvPr/>
        </p:nvSpPr>
        <p:spPr>
          <a:xfrm>
            <a:off x="2974062" y="2177653"/>
            <a:ext cx="4243626" cy="2185273"/>
          </a:xfrm>
          <a:prstGeom prst="rect">
            <a:avLst/>
          </a:prstGeom>
          <a:noFill/>
          <a:ln/>
        </p:spPr>
        <p:txBody>
          <a:bodyPr wrap="square" rtlCol="0" anchor="t"/>
          <a:lstStyle/>
          <a:p>
            <a:pPr marL="0" indent="0">
              <a:lnSpc>
                <a:spcPts val="2458"/>
              </a:lnSpc>
              <a:buNone/>
            </a:pPr>
            <a:r>
              <a:rPr lang="en-US" sz="1536" dirty="0">
                <a:solidFill>
                  <a:srgbClr val="272525"/>
                </a:solidFill>
                <a:latin typeface="Montserrat" pitchFamily="34" charset="0"/>
                <a:ea typeface="Montserrat" pitchFamily="34" charset="-122"/>
                <a:cs typeface="Montserrat" pitchFamily="34" charset="-120"/>
              </a:rPr>
              <a:t>Bioinformatics databases facilitate the systematic organization of biological data, including genetic sequences, protein structures, and other vital information. This enables researchers to efficiently access and analyze large volumes of data, leading to deeper insights and discoveries.</a:t>
            </a:r>
            <a:endParaRPr lang="en-US" sz="1536" dirty="0"/>
          </a:p>
        </p:txBody>
      </p:sp>
      <p:sp>
        <p:nvSpPr>
          <p:cNvPr id="8" name="Shape 5"/>
          <p:cNvSpPr/>
          <p:nvPr/>
        </p:nvSpPr>
        <p:spPr>
          <a:xfrm>
            <a:off x="7412712" y="1737598"/>
            <a:ext cx="341352" cy="341352"/>
          </a:xfrm>
          <a:prstGeom prst="roundRect">
            <a:avLst>
              <a:gd name="adj" fmla="val 34293"/>
            </a:avLst>
          </a:prstGeom>
          <a:solidFill>
            <a:srgbClr val="EEEFF5"/>
          </a:solidFill>
          <a:ln/>
        </p:spPr>
      </p:sp>
      <p:sp>
        <p:nvSpPr>
          <p:cNvPr id="9" name="Text 6"/>
          <p:cNvSpPr/>
          <p:nvPr/>
        </p:nvSpPr>
        <p:spPr>
          <a:xfrm>
            <a:off x="7949089" y="1755815"/>
            <a:ext cx="2438757" cy="304800"/>
          </a:xfrm>
          <a:prstGeom prst="rect">
            <a:avLst/>
          </a:prstGeom>
          <a:noFill/>
          <a:ln/>
        </p:spPr>
        <p:txBody>
          <a:bodyPr wrap="none" rtlCol="0" anchor="t"/>
          <a:lstStyle/>
          <a:p>
            <a:pPr marL="0" indent="0">
              <a:lnSpc>
                <a:spcPts val="2400"/>
              </a:lnSpc>
              <a:buNone/>
            </a:pPr>
            <a:r>
              <a:rPr lang="en-US" sz="1920" b="1" dirty="0">
                <a:solidFill>
                  <a:srgbClr val="396AF1"/>
                </a:solidFill>
                <a:latin typeface="Barlow" pitchFamily="34" charset="0"/>
                <a:ea typeface="Barlow" pitchFamily="34" charset="-122"/>
                <a:cs typeface="Barlow" pitchFamily="34" charset="-120"/>
              </a:rPr>
              <a:t>Data Integration</a:t>
            </a:r>
            <a:endParaRPr lang="en-US" sz="1920" dirty="0"/>
          </a:p>
        </p:txBody>
      </p:sp>
      <p:sp>
        <p:nvSpPr>
          <p:cNvPr id="10" name="Text 7"/>
          <p:cNvSpPr/>
          <p:nvPr/>
        </p:nvSpPr>
        <p:spPr>
          <a:xfrm>
            <a:off x="7949089" y="2177653"/>
            <a:ext cx="4243626" cy="2185273"/>
          </a:xfrm>
          <a:prstGeom prst="rect">
            <a:avLst/>
          </a:prstGeom>
          <a:noFill/>
          <a:ln/>
        </p:spPr>
        <p:txBody>
          <a:bodyPr wrap="square" rtlCol="0" anchor="t"/>
          <a:lstStyle/>
          <a:p>
            <a:pPr marL="0" indent="0">
              <a:lnSpc>
                <a:spcPts val="2458"/>
              </a:lnSpc>
              <a:buNone/>
            </a:pPr>
            <a:r>
              <a:rPr lang="en-US" sz="1536" dirty="0">
                <a:solidFill>
                  <a:srgbClr val="272525"/>
                </a:solidFill>
                <a:latin typeface="Montserrat" pitchFamily="34" charset="0"/>
                <a:ea typeface="Montserrat" pitchFamily="34" charset="-122"/>
                <a:cs typeface="Montserrat" pitchFamily="34" charset="-120"/>
              </a:rPr>
              <a:t>These databases provide a platform for integrating diverse biological data sources, allowing researchers to correlate and analyze information from different studies and experiments. This integration fosters a comprehensive understanding of complex biological processes and systems.</a:t>
            </a:r>
            <a:endParaRPr lang="en-US" sz="1536" dirty="0"/>
          </a:p>
        </p:txBody>
      </p:sp>
      <p:sp>
        <p:nvSpPr>
          <p:cNvPr id="11" name="Shape 8"/>
          <p:cNvSpPr/>
          <p:nvPr/>
        </p:nvSpPr>
        <p:spPr>
          <a:xfrm>
            <a:off x="2437686" y="4759166"/>
            <a:ext cx="341352" cy="341352"/>
          </a:xfrm>
          <a:prstGeom prst="roundRect">
            <a:avLst>
              <a:gd name="adj" fmla="val 34293"/>
            </a:avLst>
          </a:prstGeom>
          <a:solidFill>
            <a:srgbClr val="EEEFF5"/>
          </a:solidFill>
          <a:ln/>
        </p:spPr>
      </p:sp>
      <p:sp>
        <p:nvSpPr>
          <p:cNvPr id="12" name="Text 9"/>
          <p:cNvSpPr/>
          <p:nvPr/>
        </p:nvSpPr>
        <p:spPr>
          <a:xfrm>
            <a:off x="2974062" y="4777383"/>
            <a:ext cx="2438757" cy="304800"/>
          </a:xfrm>
          <a:prstGeom prst="rect">
            <a:avLst/>
          </a:prstGeom>
          <a:noFill/>
          <a:ln/>
        </p:spPr>
        <p:txBody>
          <a:bodyPr wrap="none" rtlCol="0" anchor="t"/>
          <a:lstStyle/>
          <a:p>
            <a:pPr marL="0" indent="0">
              <a:lnSpc>
                <a:spcPts val="2400"/>
              </a:lnSpc>
              <a:buNone/>
            </a:pPr>
            <a:r>
              <a:rPr lang="en-US" sz="1920" b="1" dirty="0">
                <a:solidFill>
                  <a:srgbClr val="396AF1"/>
                </a:solidFill>
                <a:latin typeface="Barlow" pitchFamily="34" charset="0"/>
                <a:ea typeface="Barlow" pitchFamily="34" charset="-122"/>
                <a:cs typeface="Barlow" pitchFamily="34" charset="-120"/>
              </a:rPr>
              <a:t>Accessible Tools</a:t>
            </a:r>
            <a:endParaRPr lang="en-US" sz="1920" dirty="0"/>
          </a:p>
        </p:txBody>
      </p:sp>
      <p:sp>
        <p:nvSpPr>
          <p:cNvPr id="13" name="Text 10"/>
          <p:cNvSpPr/>
          <p:nvPr/>
        </p:nvSpPr>
        <p:spPr>
          <a:xfrm>
            <a:off x="2974062" y="5199221"/>
            <a:ext cx="4243626" cy="2497455"/>
          </a:xfrm>
          <a:prstGeom prst="rect">
            <a:avLst/>
          </a:prstGeom>
          <a:noFill/>
          <a:ln/>
        </p:spPr>
        <p:txBody>
          <a:bodyPr wrap="square" rtlCol="0" anchor="t"/>
          <a:lstStyle/>
          <a:p>
            <a:pPr marL="0" indent="0">
              <a:lnSpc>
                <a:spcPts val="2458"/>
              </a:lnSpc>
              <a:buNone/>
            </a:pPr>
            <a:r>
              <a:rPr lang="en-US" sz="1536" dirty="0">
                <a:solidFill>
                  <a:srgbClr val="272525"/>
                </a:solidFill>
                <a:latin typeface="Montserrat" pitchFamily="34" charset="0"/>
                <a:ea typeface="Montserrat" pitchFamily="34" charset="-122"/>
                <a:cs typeface="Montserrat" pitchFamily="34" charset="-120"/>
              </a:rPr>
              <a:t>Bioinformatics databases offer a wide range of computational tools and algorithms that aid in data analysis, visualization, and interpretation. These tools empower researchers to perform advanced analysis and modeling, accelerating the pace of scientific discoveries.</a:t>
            </a:r>
            <a:endParaRPr lang="en-US" sz="1536" dirty="0"/>
          </a:p>
        </p:txBody>
      </p:sp>
      <p:sp>
        <p:nvSpPr>
          <p:cNvPr id="14" name="Shape 11"/>
          <p:cNvSpPr/>
          <p:nvPr/>
        </p:nvSpPr>
        <p:spPr>
          <a:xfrm>
            <a:off x="7412712" y="4759166"/>
            <a:ext cx="341352" cy="341352"/>
          </a:xfrm>
          <a:prstGeom prst="roundRect">
            <a:avLst>
              <a:gd name="adj" fmla="val 34293"/>
            </a:avLst>
          </a:prstGeom>
          <a:solidFill>
            <a:srgbClr val="EEEFF5"/>
          </a:solidFill>
          <a:ln/>
        </p:spPr>
      </p:sp>
      <p:sp>
        <p:nvSpPr>
          <p:cNvPr id="15" name="Text 12"/>
          <p:cNvSpPr/>
          <p:nvPr/>
        </p:nvSpPr>
        <p:spPr>
          <a:xfrm>
            <a:off x="7949089" y="4777383"/>
            <a:ext cx="2495312" cy="304800"/>
          </a:xfrm>
          <a:prstGeom prst="rect">
            <a:avLst/>
          </a:prstGeom>
          <a:noFill/>
          <a:ln/>
        </p:spPr>
        <p:txBody>
          <a:bodyPr wrap="none" rtlCol="0" anchor="t"/>
          <a:lstStyle/>
          <a:p>
            <a:pPr marL="0" indent="0">
              <a:lnSpc>
                <a:spcPts val="2400"/>
              </a:lnSpc>
              <a:buNone/>
            </a:pPr>
            <a:r>
              <a:rPr lang="en-US" sz="1920" b="1" dirty="0">
                <a:solidFill>
                  <a:srgbClr val="396AF1"/>
                </a:solidFill>
                <a:latin typeface="Barlow" pitchFamily="34" charset="0"/>
                <a:ea typeface="Barlow" pitchFamily="34" charset="-122"/>
                <a:cs typeface="Barlow" pitchFamily="34" charset="-120"/>
              </a:rPr>
              <a:t>Collaborative Research</a:t>
            </a:r>
            <a:endParaRPr lang="en-US" sz="1920" dirty="0"/>
          </a:p>
        </p:txBody>
      </p:sp>
      <p:sp>
        <p:nvSpPr>
          <p:cNvPr id="16" name="Text 13"/>
          <p:cNvSpPr/>
          <p:nvPr/>
        </p:nvSpPr>
        <p:spPr>
          <a:xfrm>
            <a:off x="7949089" y="5199221"/>
            <a:ext cx="4243626" cy="2497455"/>
          </a:xfrm>
          <a:prstGeom prst="rect">
            <a:avLst/>
          </a:prstGeom>
          <a:noFill/>
          <a:ln/>
        </p:spPr>
        <p:txBody>
          <a:bodyPr wrap="square" rtlCol="0" anchor="t"/>
          <a:lstStyle/>
          <a:p>
            <a:pPr marL="0" indent="0">
              <a:lnSpc>
                <a:spcPts val="2458"/>
              </a:lnSpc>
              <a:buNone/>
            </a:pPr>
            <a:r>
              <a:rPr lang="en-US" sz="1536" dirty="0">
                <a:solidFill>
                  <a:srgbClr val="272525"/>
                </a:solidFill>
                <a:latin typeface="Montserrat" pitchFamily="34" charset="0"/>
                <a:ea typeface="Montserrat" pitchFamily="34" charset="-122"/>
                <a:cs typeface="Montserrat" pitchFamily="34" charset="-120"/>
              </a:rPr>
              <a:t>By providing a centralized repository for data and analysis tools, bioinformatics databases promote collaboration among researchers and institutions. This collaboration fosters collective intelligence, leading to breakthroughs in understanding biological phenomena and addressing complex challenges.</a:t>
            </a:r>
            <a:endParaRPr lang="en-US" sz="1536"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3" grpId="0" animBg="1"/>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948821" y="480298"/>
            <a:ext cx="6301502" cy="545663"/>
          </a:xfrm>
          <a:prstGeom prst="rect">
            <a:avLst/>
          </a:prstGeom>
          <a:noFill/>
          <a:ln/>
        </p:spPr>
        <p:txBody>
          <a:bodyPr wrap="none" rtlCol="0" anchor="t"/>
          <a:lstStyle/>
          <a:p>
            <a:pPr marL="0" indent="0">
              <a:lnSpc>
                <a:spcPts val="4298"/>
              </a:lnSpc>
              <a:buNone/>
            </a:pPr>
            <a:r>
              <a:rPr lang="en-US" sz="3438" b="1" dirty="0">
                <a:solidFill>
                  <a:srgbClr val="396AF1"/>
                </a:solidFill>
                <a:latin typeface="Barlow" pitchFamily="34" charset="0"/>
                <a:ea typeface="Barlow" pitchFamily="34" charset="-122"/>
                <a:cs typeface="Barlow" pitchFamily="34" charset="-120"/>
              </a:rPr>
              <a:t>Conclusion and future prospects</a:t>
            </a:r>
            <a:endParaRPr lang="en-US" sz="3438" dirty="0"/>
          </a:p>
        </p:txBody>
      </p:sp>
      <p:pic>
        <p:nvPicPr>
          <p:cNvPr id="5" name="Image 1" descr="preencoded.png"/>
          <p:cNvPicPr>
            <a:picLocks noChangeAspect="1"/>
          </p:cNvPicPr>
          <p:nvPr/>
        </p:nvPicPr>
        <p:blipFill>
          <a:blip r:embed="rId4"/>
          <a:stretch>
            <a:fillRect/>
          </a:stretch>
        </p:blipFill>
        <p:spPr>
          <a:xfrm>
            <a:off x="4411504" y="1375172"/>
            <a:ext cx="1833086" cy="1635562"/>
          </a:xfrm>
          <a:prstGeom prst="rect">
            <a:avLst/>
          </a:prstGeom>
          <a:ln>
            <a:noFill/>
          </a:ln>
          <a:effectLst>
            <a:outerShdw blurRad="292100" dist="139700" dir="2700000" algn="tl" rotWithShape="0">
              <a:srgbClr val="333333">
                <a:alpha val="65000"/>
              </a:srgbClr>
            </a:outerShdw>
          </a:effectLst>
        </p:spPr>
      </p:pic>
      <p:sp>
        <p:nvSpPr>
          <p:cNvPr id="6" name="Text 2"/>
          <p:cNvSpPr/>
          <p:nvPr/>
        </p:nvSpPr>
        <p:spPr>
          <a:xfrm>
            <a:off x="5093137" y="2009894"/>
            <a:ext cx="77272" cy="349329"/>
          </a:xfrm>
          <a:prstGeom prst="rect">
            <a:avLst/>
          </a:prstGeom>
          <a:noFill/>
          <a:ln/>
        </p:spPr>
        <p:txBody>
          <a:bodyPr wrap="none" rtlCol="0" anchor="t"/>
          <a:lstStyle/>
          <a:p>
            <a:pPr marL="0" indent="0" algn="ctr">
              <a:lnSpc>
                <a:spcPts val="2750"/>
              </a:lnSpc>
              <a:buNone/>
            </a:pPr>
            <a:r>
              <a:rPr lang="en-US" sz="1719" b="1" dirty="0">
                <a:solidFill>
                  <a:srgbClr val="396AF1"/>
                </a:solidFill>
                <a:latin typeface="Barlow" pitchFamily="34" charset="0"/>
                <a:ea typeface="Barlow" pitchFamily="34" charset="-122"/>
                <a:cs typeface="Barlow" pitchFamily="34" charset="-120"/>
              </a:rPr>
              <a:t>1</a:t>
            </a:r>
            <a:endParaRPr lang="en-US" sz="1719" dirty="0"/>
          </a:p>
        </p:txBody>
      </p:sp>
      <p:sp>
        <p:nvSpPr>
          <p:cNvPr id="7" name="Text 3"/>
          <p:cNvSpPr/>
          <p:nvPr/>
        </p:nvSpPr>
        <p:spPr>
          <a:xfrm>
            <a:off x="6026825" y="1689378"/>
            <a:ext cx="2814518" cy="272891"/>
          </a:xfrm>
          <a:prstGeom prst="rect">
            <a:avLst/>
          </a:prstGeom>
          <a:noFill/>
          <a:ln/>
        </p:spPr>
        <p:txBody>
          <a:bodyPr wrap="none" rtlCol="0" anchor="t"/>
          <a:lstStyle/>
          <a:p>
            <a:pPr marL="0" indent="0" algn="l">
              <a:lnSpc>
                <a:spcPts val="2149"/>
              </a:lnSpc>
              <a:buNone/>
            </a:pPr>
            <a:r>
              <a:rPr lang="en-US" sz="1719" b="1" dirty="0">
                <a:solidFill>
                  <a:srgbClr val="396AF1"/>
                </a:solidFill>
                <a:latin typeface="Barlow" pitchFamily="34" charset="0"/>
                <a:ea typeface="Barlow" pitchFamily="34" charset="-122"/>
                <a:cs typeface="Barlow" pitchFamily="34" charset="-120"/>
              </a:rPr>
              <a:t>Technological advancements</a:t>
            </a:r>
            <a:endParaRPr lang="en-US" sz="1719" dirty="0"/>
          </a:p>
        </p:txBody>
      </p:sp>
      <p:sp>
        <p:nvSpPr>
          <p:cNvPr id="8" name="Text 4"/>
          <p:cNvSpPr/>
          <p:nvPr/>
        </p:nvSpPr>
        <p:spPr>
          <a:xfrm>
            <a:off x="6026825" y="2067044"/>
            <a:ext cx="5175528" cy="279440"/>
          </a:xfrm>
          <a:prstGeom prst="rect">
            <a:avLst/>
          </a:prstGeom>
          <a:noFill/>
          <a:ln/>
        </p:spPr>
        <p:txBody>
          <a:bodyPr wrap="none" rtlCol="0" anchor="t"/>
          <a:lstStyle/>
          <a:p>
            <a:pPr marL="0" indent="0" algn="l">
              <a:lnSpc>
                <a:spcPts val="2200"/>
              </a:lnSpc>
              <a:buNone/>
            </a:pPr>
            <a:r>
              <a:rPr lang="en-US" sz="1375" dirty="0">
                <a:solidFill>
                  <a:srgbClr val="272525"/>
                </a:solidFill>
                <a:latin typeface="Montserrat" pitchFamily="34" charset="0"/>
                <a:ea typeface="Montserrat" pitchFamily="34" charset="-122"/>
                <a:cs typeface="Montserrat" pitchFamily="34" charset="-120"/>
              </a:rPr>
              <a:t>Integration of AI and machine learning in database analysis</a:t>
            </a:r>
            <a:endParaRPr lang="en-US" sz="1375" dirty="0"/>
          </a:p>
        </p:txBody>
      </p:sp>
      <p:sp>
        <p:nvSpPr>
          <p:cNvPr id="9" name="Shape 5"/>
          <p:cNvSpPr/>
          <p:nvPr/>
        </p:nvSpPr>
        <p:spPr>
          <a:xfrm>
            <a:off x="5895856" y="2631281"/>
            <a:ext cx="5742027" cy="39291"/>
          </a:xfrm>
          <a:prstGeom prst="roundRect">
            <a:avLst>
              <a:gd name="adj" fmla="val 266710"/>
            </a:avLst>
          </a:prstGeom>
          <a:solidFill>
            <a:schemeClr val="accent1"/>
          </a:solidFill>
          <a:ln/>
        </p:spPr>
      </p:sp>
      <p:pic>
        <p:nvPicPr>
          <p:cNvPr id="10" name="Image 2" descr="preencoded.png"/>
          <p:cNvPicPr>
            <a:picLocks noChangeAspect="1"/>
          </p:cNvPicPr>
          <p:nvPr/>
        </p:nvPicPr>
        <p:blipFill>
          <a:blip r:embed="rId5"/>
          <a:stretch>
            <a:fillRect/>
          </a:stretch>
        </p:blipFill>
        <p:spPr>
          <a:xfrm>
            <a:off x="3691057" y="2704386"/>
            <a:ext cx="3666173" cy="1635562"/>
          </a:xfrm>
          <a:prstGeom prst="rect">
            <a:avLst/>
          </a:prstGeom>
          <a:ln>
            <a:noFill/>
          </a:ln>
          <a:effectLst>
            <a:outerShdw blurRad="292100" dist="139700" dir="2700000" algn="tl" rotWithShape="0">
              <a:srgbClr val="333333">
                <a:alpha val="65000"/>
              </a:srgbClr>
            </a:outerShdw>
          </a:effectLst>
        </p:spPr>
      </p:pic>
      <p:sp>
        <p:nvSpPr>
          <p:cNvPr id="11" name="Text 6"/>
          <p:cNvSpPr/>
          <p:nvPr/>
        </p:nvSpPr>
        <p:spPr>
          <a:xfrm>
            <a:off x="5070753" y="3172539"/>
            <a:ext cx="122277" cy="349329"/>
          </a:xfrm>
          <a:prstGeom prst="rect">
            <a:avLst/>
          </a:prstGeom>
          <a:noFill/>
          <a:ln/>
        </p:spPr>
        <p:txBody>
          <a:bodyPr wrap="none" rtlCol="0" anchor="t"/>
          <a:lstStyle/>
          <a:p>
            <a:pPr marL="0" indent="0" algn="ctr">
              <a:lnSpc>
                <a:spcPts val="2750"/>
              </a:lnSpc>
              <a:buNone/>
            </a:pPr>
            <a:r>
              <a:rPr lang="en-US" sz="1719" b="1" dirty="0">
                <a:solidFill>
                  <a:srgbClr val="396AF1"/>
                </a:solidFill>
                <a:latin typeface="Barlow" pitchFamily="34" charset="0"/>
                <a:ea typeface="Barlow" pitchFamily="34" charset="-122"/>
                <a:cs typeface="Barlow" pitchFamily="34" charset="-120"/>
              </a:rPr>
              <a:t>2</a:t>
            </a:r>
            <a:endParaRPr lang="en-US" sz="1719" dirty="0"/>
          </a:p>
        </p:txBody>
      </p:sp>
      <p:sp>
        <p:nvSpPr>
          <p:cNvPr id="12" name="Text 7"/>
          <p:cNvSpPr/>
          <p:nvPr/>
        </p:nvSpPr>
        <p:spPr>
          <a:xfrm>
            <a:off x="6747272" y="2878931"/>
            <a:ext cx="2936081" cy="272891"/>
          </a:xfrm>
          <a:prstGeom prst="rect">
            <a:avLst/>
          </a:prstGeom>
          <a:noFill/>
          <a:ln/>
        </p:spPr>
        <p:txBody>
          <a:bodyPr wrap="none" rtlCol="0" anchor="t"/>
          <a:lstStyle/>
          <a:p>
            <a:pPr marL="0" indent="0" algn="l">
              <a:lnSpc>
                <a:spcPts val="2149"/>
              </a:lnSpc>
              <a:buNone/>
            </a:pPr>
            <a:r>
              <a:rPr lang="en-US" sz="1719" b="1" dirty="0">
                <a:solidFill>
                  <a:srgbClr val="396AF1"/>
                </a:solidFill>
                <a:latin typeface="Barlow" pitchFamily="34" charset="0"/>
                <a:ea typeface="Barlow" pitchFamily="34" charset="-122"/>
                <a:cs typeface="Barlow" pitchFamily="34" charset="-120"/>
              </a:rPr>
              <a:t>Data sharing and collaboration</a:t>
            </a:r>
            <a:endParaRPr lang="en-US" sz="1719" dirty="0"/>
          </a:p>
        </p:txBody>
      </p:sp>
      <p:sp>
        <p:nvSpPr>
          <p:cNvPr id="13" name="Text 8"/>
          <p:cNvSpPr/>
          <p:nvPr/>
        </p:nvSpPr>
        <p:spPr>
          <a:xfrm>
            <a:off x="6747272" y="3256598"/>
            <a:ext cx="4759643" cy="558879"/>
          </a:xfrm>
          <a:prstGeom prst="rect">
            <a:avLst/>
          </a:prstGeom>
          <a:noFill/>
          <a:ln/>
        </p:spPr>
        <p:txBody>
          <a:bodyPr wrap="square" rtlCol="0" anchor="t"/>
          <a:lstStyle/>
          <a:p>
            <a:pPr marL="0" indent="0" algn="l">
              <a:lnSpc>
                <a:spcPts val="2200"/>
              </a:lnSpc>
              <a:buNone/>
            </a:pPr>
            <a:r>
              <a:rPr lang="en-US" sz="1375" dirty="0">
                <a:solidFill>
                  <a:srgbClr val="272525"/>
                </a:solidFill>
                <a:latin typeface="Montserrat" pitchFamily="34" charset="0"/>
                <a:ea typeface="Montserrat" pitchFamily="34" charset="-122"/>
                <a:cs typeface="Montserrat" pitchFamily="34" charset="-120"/>
              </a:rPr>
              <a:t>Enhanced platforms for global scientific data exchange</a:t>
            </a:r>
            <a:endParaRPr lang="en-US" sz="1375" dirty="0"/>
          </a:p>
        </p:txBody>
      </p:sp>
      <p:sp>
        <p:nvSpPr>
          <p:cNvPr id="14" name="Shape 9"/>
          <p:cNvSpPr/>
          <p:nvPr/>
        </p:nvSpPr>
        <p:spPr>
          <a:xfrm>
            <a:off x="6616303" y="3960495"/>
            <a:ext cx="5021580" cy="39291"/>
          </a:xfrm>
          <a:prstGeom prst="roundRect">
            <a:avLst>
              <a:gd name="adj" fmla="val 266710"/>
            </a:avLst>
          </a:prstGeom>
          <a:solidFill>
            <a:schemeClr val="accent1"/>
          </a:solidFill>
          <a:ln/>
        </p:spPr>
      </p:sp>
      <p:pic>
        <p:nvPicPr>
          <p:cNvPr id="15" name="Image 3" descr="preencoded.png"/>
          <p:cNvPicPr>
            <a:picLocks noChangeAspect="1"/>
          </p:cNvPicPr>
          <p:nvPr/>
        </p:nvPicPr>
        <p:blipFill>
          <a:blip r:embed="rId6"/>
          <a:stretch>
            <a:fillRect/>
          </a:stretch>
        </p:blipFill>
        <p:spPr>
          <a:xfrm>
            <a:off x="2970609" y="4033599"/>
            <a:ext cx="5499378" cy="1635562"/>
          </a:xfrm>
          <a:prstGeom prst="rect">
            <a:avLst/>
          </a:prstGeom>
          <a:ln>
            <a:noFill/>
          </a:ln>
          <a:effectLst>
            <a:outerShdw blurRad="292100" dist="139700" dir="2700000" algn="tl" rotWithShape="0">
              <a:srgbClr val="333333">
                <a:alpha val="65000"/>
              </a:srgbClr>
            </a:outerShdw>
          </a:effectLst>
        </p:spPr>
      </p:pic>
      <p:sp>
        <p:nvSpPr>
          <p:cNvPr id="16" name="Text 10"/>
          <p:cNvSpPr/>
          <p:nvPr/>
        </p:nvSpPr>
        <p:spPr>
          <a:xfrm>
            <a:off x="5072896" y="4501753"/>
            <a:ext cx="117872" cy="349329"/>
          </a:xfrm>
          <a:prstGeom prst="rect">
            <a:avLst/>
          </a:prstGeom>
          <a:noFill/>
          <a:ln/>
        </p:spPr>
        <p:txBody>
          <a:bodyPr wrap="none" rtlCol="0" anchor="t"/>
          <a:lstStyle/>
          <a:p>
            <a:pPr marL="0" indent="0" algn="ctr">
              <a:lnSpc>
                <a:spcPts val="2750"/>
              </a:lnSpc>
              <a:buNone/>
            </a:pPr>
            <a:r>
              <a:rPr lang="en-US" sz="1719" b="1" dirty="0">
                <a:solidFill>
                  <a:srgbClr val="396AF1"/>
                </a:solidFill>
                <a:latin typeface="Barlow" pitchFamily="34" charset="0"/>
                <a:ea typeface="Barlow" pitchFamily="34" charset="-122"/>
                <a:cs typeface="Barlow" pitchFamily="34" charset="-120"/>
              </a:rPr>
              <a:t>3</a:t>
            </a:r>
            <a:endParaRPr lang="en-US" sz="1719" dirty="0"/>
          </a:p>
        </p:txBody>
      </p:sp>
      <p:sp>
        <p:nvSpPr>
          <p:cNvPr id="17" name="Text 11"/>
          <p:cNvSpPr/>
          <p:nvPr/>
        </p:nvSpPr>
        <p:spPr>
          <a:xfrm>
            <a:off x="7467719" y="4208145"/>
            <a:ext cx="2485430" cy="272891"/>
          </a:xfrm>
          <a:prstGeom prst="rect">
            <a:avLst/>
          </a:prstGeom>
          <a:noFill/>
          <a:ln/>
        </p:spPr>
        <p:txBody>
          <a:bodyPr wrap="none" rtlCol="0" anchor="t"/>
          <a:lstStyle/>
          <a:p>
            <a:pPr marL="0" indent="0" algn="l">
              <a:lnSpc>
                <a:spcPts val="2149"/>
              </a:lnSpc>
              <a:buNone/>
            </a:pPr>
            <a:r>
              <a:rPr lang="en-US" sz="1719" b="1" dirty="0">
                <a:solidFill>
                  <a:srgbClr val="396AF1"/>
                </a:solidFill>
                <a:latin typeface="Barlow" pitchFamily="34" charset="0"/>
                <a:ea typeface="Barlow" pitchFamily="34" charset="-122"/>
                <a:cs typeface="Barlow" pitchFamily="34" charset="-120"/>
              </a:rPr>
              <a:t>Interdisciplinary research</a:t>
            </a:r>
            <a:endParaRPr lang="en-US" sz="1719" dirty="0"/>
          </a:p>
        </p:txBody>
      </p:sp>
      <p:sp>
        <p:nvSpPr>
          <p:cNvPr id="18" name="Text 12"/>
          <p:cNvSpPr/>
          <p:nvPr/>
        </p:nvSpPr>
        <p:spPr>
          <a:xfrm>
            <a:off x="7467719" y="4585811"/>
            <a:ext cx="4039195" cy="558879"/>
          </a:xfrm>
          <a:prstGeom prst="rect">
            <a:avLst/>
          </a:prstGeom>
          <a:noFill/>
          <a:ln/>
        </p:spPr>
        <p:txBody>
          <a:bodyPr wrap="square" rtlCol="0" anchor="t"/>
          <a:lstStyle/>
          <a:p>
            <a:pPr marL="0" indent="0" algn="l">
              <a:lnSpc>
                <a:spcPts val="2200"/>
              </a:lnSpc>
              <a:buNone/>
            </a:pPr>
            <a:r>
              <a:rPr lang="en-US" sz="1375" dirty="0">
                <a:solidFill>
                  <a:srgbClr val="272525"/>
                </a:solidFill>
                <a:latin typeface="Montserrat" pitchFamily="34" charset="0"/>
                <a:ea typeface="Montserrat" pitchFamily="34" charset="-122"/>
                <a:cs typeface="Montserrat" pitchFamily="34" charset="-120"/>
              </a:rPr>
              <a:t>Exploring connections between genomics, proteomics, and metabolomics</a:t>
            </a:r>
            <a:endParaRPr lang="en-US" sz="1375" dirty="0"/>
          </a:p>
        </p:txBody>
      </p:sp>
      <p:sp>
        <p:nvSpPr>
          <p:cNvPr id="19" name="Text 13"/>
          <p:cNvSpPr/>
          <p:nvPr/>
        </p:nvSpPr>
        <p:spPr>
          <a:xfrm>
            <a:off x="2948880" y="5812808"/>
            <a:ext cx="8732639" cy="1787645"/>
          </a:xfrm>
          <a:prstGeom prst="rect">
            <a:avLst/>
          </a:prstGeom>
          <a:noFill/>
          <a:ln/>
        </p:spPr>
        <p:txBody>
          <a:bodyPr wrap="square" rtlCol="0" anchor="t"/>
          <a:lstStyle/>
          <a:p>
            <a:pPr marL="0" indent="0" algn="ctr">
              <a:lnSpc>
                <a:spcPct val="150000"/>
              </a:lnSpc>
              <a:buNone/>
            </a:pPr>
            <a:r>
              <a:rPr lang="en-US" sz="2000" dirty="0">
                <a:solidFill>
                  <a:srgbClr val="272525"/>
                </a:solidFill>
                <a:latin typeface="Montserrat" pitchFamily="34" charset="0"/>
                <a:ea typeface="Montserrat" pitchFamily="34" charset="-122"/>
                <a:cs typeface="Montserrat" pitchFamily="34" charset="-120"/>
              </a:rPr>
              <a:t>The future of bioinformatics databases is exciting, with technological advancements driving progress in data analysis and interpretation. The integration of AI and machine learning algorithms will revolutionize the way databases are utilized, enabling deeper insights into complex biological data. </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1000"/>
                                        <p:tgtEl>
                                          <p:spTgt spid="10"/>
                                        </p:tgtEl>
                                      </p:cBhvr>
                                    </p:animEffect>
                                    <p:anim calcmode="lin" valueType="num">
                                      <p:cBhvr>
                                        <p:cTn id="55" dur="1000" fill="hold"/>
                                        <p:tgtEl>
                                          <p:spTgt spid="10"/>
                                        </p:tgtEl>
                                        <p:attrNameLst>
                                          <p:attrName>ppt_x</p:attrName>
                                        </p:attrNameLst>
                                      </p:cBhvr>
                                      <p:tavLst>
                                        <p:tav tm="0">
                                          <p:val>
                                            <p:strVal val="#ppt_x"/>
                                          </p:val>
                                        </p:tav>
                                        <p:tav tm="100000">
                                          <p:val>
                                            <p:strVal val="#ppt_x"/>
                                          </p:val>
                                        </p:tav>
                                      </p:tavLst>
                                    </p:anim>
                                    <p:anim calcmode="lin" valueType="num">
                                      <p:cBhvr>
                                        <p:cTn id="5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1000"/>
                                        <p:tgtEl>
                                          <p:spTgt spid="17"/>
                                        </p:tgtEl>
                                      </p:cBhvr>
                                    </p:animEffect>
                                    <p:anim calcmode="lin" valueType="num">
                                      <p:cBhvr>
                                        <p:cTn id="62" dur="1000" fill="hold"/>
                                        <p:tgtEl>
                                          <p:spTgt spid="17"/>
                                        </p:tgtEl>
                                        <p:attrNameLst>
                                          <p:attrName>ppt_x</p:attrName>
                                        </p:attrNameLst>
                                      </p:cBhvr>
                                      <p:tavLst>
                                        <p:tav tm="0">
                                          <p:val>
                                            <p:strVal val="#ppt_x"/>
                                          </p:val>
                                        </p:tav>
                                        <p:tav tm="100000">
                                          <p:val>
                                            <p:strVal val="#ppt_x"/>
                                          </p:val>
                                        </p:tav>
                                      </p:tavLst>
                                    </p:anim>
                                    <p:anim calcmode="lin" valueType="num">
                                      <p:cBhvr>
                                        <p:cTn id="63" dur="1000" fill="hold"/>
                                        <p:tgtEl>
                                          <p:spTgt spid="17"/>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1000"/>
                                        <p:tgtEl>
                                          <p:spTgt spid="18"/>
                                        </p:tgtEl>
                                      </p:cBhvr>
                                    </p:animEffect>
                                    <p:anim calcmode="lin" valueType="num">
                                      <p:cBhvr>
                                        <p:cTn id="67" dur="1000" fill="hold"/>
                                        <p:tgtEl>
                                          <p:spTgt spid="18"/>
                                        </p:tgtEl>
                                        <p:attrNameLst>
                                          <p:attrName>ppt_x</p:attrName>
                                        </p:attrNameLst>
                                      </p:cBhvr>
                                      <p:tavLst>
                                        <p:tav tm="0">
                                          <p:val>
                                            <p:strVal val="#ppt_x"/>
                                          </p:val>
                                        </p:tav>
                                        <p:tav tm="100000">
                                          <p:val>
                                            <p:strVal val="#ppt_x"/>
                                          </p:val>
                                        </p:tav>
                                      </p:tavLst>
                                    </p:anim>
                                    <p:anim calcmode="lin" valueType="num">
                                      <p:cBhvr>
                                        <p:cTn id="68" dur="1000" fill="hold"/>
                                        <p:tgtEl>
                                          <p:spTgt spid="18"/>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1000"/>
                                        <p:tgtEl>
                                          <p:spTgt spid="15"/>
                                        </p:tgtEl>
                                      </p:cBhvr>
                                    </p:animEffect>
                                    <p:anim calcmode="lin" valueType="num">
                                      <p:cBhvr>
                                        <p:cTn id="72" dur="1000" fill="hold"/>
                                        <p:tgtEl>
                                          <p:spTgt spid="15"/>
                                        </p:tgtEl>
                                        <p:attrNameLst>
                                          <p:attrName>ppt_x</p:attrName>
                                        </p:attrNameLst>
                                      </p:cBhvr>
                                      <p:tavLst>
                                        <p:tav tm="0">
                                          <p:val>
                                            <p:strVal val="#ppt_x"/>
                                          </p:val>
                                        </p:tav>
                                        <p:tav tm="100000">
                                          <p:val>
                                            <p:strVal val="#ppt_x"/>
                                          </p:val>
                                        </p:tav>
                                      </p:tavLst>
                                    </p:anim>
                                    <p:anim calcmode="lin" valueType="num">
                                      <p:cBhvr>
                                        <p:cTn id="73" dur="1000" fill="hold"/>
                                        <p:tgtEl>
                                          <p:spTgt spid="15"/>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1000"/>
                                        <p:tgtEl>
                                          <p:spTgt spid="16"/>
                                        </p:tgtEl>
                                      </p:cBhvr>
                                    </p:animEffect>
                                    <p:anim calcmode="lin" valueType="num">
                                      <p:cBhvr>
                                        <p:cTn id="77" dur="1000" fill="hold"/>
                                        <p:tgtEl>
                                          <p:spTgt spid="16"/>
                                        </p:tgtEl>
                                        <p:attrNameLst>
                                          <p:attrName>ppt_x</p:attrName>
                                        </p:attrNameLst>
                                      </p:cBhvr>
                                      <p:tavLst>
                                        <p:tav tm="0">
                                          <p:val>
                                            <p:strVal val="#ppt_x"/>
                                          </p:val>
                                        </p:tav>
                                        <p:tav tm="100000">
                                          <p:val>
                                            <p:strVal val="#ppt_x"/>
                                          </p:val>
                                        </p:tav>
                                      </p:tavLst>
                                    </p:anim>
                                    <p:anim calcmode="lin" valueType="num">
                                      <p:cBhvr>
                                        <p:cTn id="7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1000"/>
                                        <p:tgtEl>
                                          <p:spTgt spid="19"/>
                                        </p:tgtEl>
                                      </p:cBhvr>
                                    </p:animEffect>
                                    <p:anim calcmode="lin" valueType="num">
                                      <p:cBhvr>
                                        <p:cTn id="84" dur="1000" fill="hold"/>
                                        <p:tgtEl>
                                          <p:spTgt spid="19"/>
                                        </p:tgtEl>
                                        <p:attrNameLst>
                                          <p:attrName>ppt_x</p:attrName>
                                        </p:attrNameLst>
                                      </p:cBhvr>
                                      <p:tavLst>
                                        <p:tav tm="0">
                                          <p:val>
                                            <p:strVal val="#ppt_x"/>
                                          </p:val>
                                        </p:tav>
                                        <p:tav tm="100000">
                                          <p:val>
                                            <p:strVal val="#ppt_x"/>
                                          </p:val>
                                        </p:tav>
                                      </p:tavLst>
                                    </p:anim>
                                    <p:anim calcmode="lin" valueType="num">
                                      <p:cBhvr>
                                        <p:cTn id="8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3" grpId="0" animBg="1"/>
      <p:bldP spid="16" grpId="0" animBg="1"/>
      <p:bldP spid="17" grpId="0" animBg="1"/>
      <p:bldP spid="18" grpId="0" animBg="1"/>
      <p:bldP spid="1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1098</Words>
  <Application>Microsoft Office PowerPoint</Application>
  <PresentationFormat>Custom</PresentationFormat>
  <Paragraphs>59</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Barlow</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Abdul Rehman Ikram</cp:lastModifiedBy>
  <cp:revision>5</cp:revision>
  <dcterms:created xsi:type="dcterms:W3CDTF">2024-03-21T19:09:42Z</dcterms:created>
  <dcterms:modified xsi:type="dcterms:W3CDTF">2024-03-22T18:31:34Z</dcterms:modified>
</cp:coreProperties>
</file>